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42853"/>
            <a:ext cx="8858280" cy="78581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Impact" pitchFamily="34" charset="0"/>
                <a:cs typeface="Times New Roman" pitchFamily="18" charset="0"/>
              </a:rPr>
              <a:t>Владимир Высоцкий</a:t>
            </a:r>
            <a:br>
              <a:rPr lang="ru-RU" sz="2800" dirty="0" smtClean="0">
                <a:latin typeface="Impact" pitchFamily="34" charset="0"/>
                <a:cs typeface="Times New Roman" pitchFamily="18" charset="0"/>
              </a:rPr>
            </a:br>
            <a:r>
              <a:rPr lang="ru-RU" sz="2800" dirty="0" smtClean="0">
                <a:latin typeface="Constantia" pitchFamily="18" charset="0"/>
                <a:cs typeface="Times New Roman" pitchFamily="18" charset="0"/>
              </a:rPr>
              <a:t>80-летию со дня рождения посвящается</a:t>
            </a:r>
            <a:endParaRPr lang="ru-RU" sz="2800" dirty="0"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Анжела Владимировна\Рабочий стол\Высоцкий\BKGR1.jpg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714348" y="1143000"/>
            <a:ext cx="762000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 влади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1"/>
            <a:ext cx="4572000" cy="3034930"/>
          </a:xfrm>
        </p:spPr>
      </p:pic>
      <p:pic>
        <p:nvPicPr>
          <p:cNvPr id="5" name="Рисунок 4" descr="Влади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71744"/>
            <a:ext cx="4235276" cy="42862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57752" y="3643314"/>
            <a:ext cx="45005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Ах, - разность в языках!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Не положенье - крах!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Но выход мы вдвоем поищем и </a:t>
            </a:r>
            <a:r>
              <a:rPr lang="ru-RU" dirty="0" err="1" smtClean="0">
                <a:latin typeface="Monotype Corsiva" pitchFamily="66" charset="0"/>
              </a:rPr>
              <a:t>обрящем</a:t>
            </a:r>
            <a:r>
              <a:rPr lang="ru-RU" dirty="0" smtClean="0">
                <a:latin typeface="Monotype Corsiva" pitchFamily="66" charset="0"/>
              </a:rPr>
              <a:t>.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Люблю тебя и в сложных временах -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И в будущем и в прошлом настоящем!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гитаро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143248"/>
            <a:ext cx="3714752" cy="3714752"/>
          </a:xfrm>
        </p:spPr>
      </p:pic>
      <p:pic>
        <p:nvPicPr>
          <p:cNvPr id="4" name="Picture 2" descr="C:\Documents and Settings\Анжела Владимировна\Рабочий стол\guitar06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-1"/>
            <a:ext cx="3428992" cy="5178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14282" y="928670"/>
            <a:ext cx="54292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...Я живу, но теперь окружают меня </a:t>
            </a:r>
          </a:p>
          <a:p>
            <a:r>
              <a:rPr lang="ru-RU" sz="2000" dirty="0" smtClean="0">
                <a:latin typeface="Monotype Corsiva" pitchFamily="66" charset="0"/>
              </a:rPr>
              <a:t>Звери, волчьих не знавшие кличей, -</a:t>
            </a:r>
          </a:p>
          <a:p>
            <a:r>
              <a:rPr lang="ru-RU" sz="2000" dirty="0" smtClean="0">
                <a:latin typeface="Monotype Corsiva" pitchFamily="66" charset="0"/>
              </a:rPr>
              <a:t> Это псы, отдаленная наша родня, </a:t>
            </a:r>
          </a:p>
          <a:p>
            <a:r>
              <a:rPr lang="ru-RU" sz="2000" dirty="0" smtClean="0">
                <a:latin typeface="Monotype Corsiva" pitchFamily="66" charset="0"/>
              </a:rPr>
              <a:t>Мы их раньше считали добычей.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642918"/>
            <a:ext cx="5686436" cy="18288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000" dirty="0" smtClean="0">
                <a:latin typeface="Monotype Corsiva" pitchFamily="66" charset="0"/>
              </a:rPr>
              <a:t>Вот уже зазвучали трофейные аккордеоны,</a:t>
            </a:r>
          </a:p>
          <a:p>
            <a:pPr>
              <a:buNone/>
            </a:pPr>
            <a:r>
              <a:rPr lang="ru-RU" sz="2000" dirty="0" smtClean="0">
                <a:latin typeface="Monotype Corsiva" pitchFamily="66" charset="0"/>
              </a:rPr>
              <a:t>Вот и клятвы слышны жить в согласье, любви, без долгов,</a:t>
            </a:r>
          </a:p>
          <a:p>
            <a:pPr>
              <a:buNone/>
            </a:pPr>
            <a:r>
              <a:rPr lang="ru-RU" sz="2000" dirty="0" smtClean="0">
                <a:latin typeface="Monotype Corsiva" pitchFamily="66" charset="0"/>
              </a:rPr>
              <a:t> А все же на Запад идут и идут эшелоны,</a:t>
            </a:r>
          </a:p>
          <a:p>
            <a:pPr>
              <a:buNone/>
            </a:pPr>
            <a:r>
              <a:rPr lang="ru-RU" sz="2000" dirty="0" smtClean="0">
                <a:latin typeface="Monotype Corsiva" pitchFamily="66" charset="0"/>
              </a:rPr>
              <a:t> А нам показалось, совсем не осталось врагов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Жеглов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2643182"/>
            <a:ext cx="5143504" cy="3857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3500462" cy="32861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Monotype Corsiva" pitchFamily="66" charset="0"/>
              </a:rPr>
              <a:t>И паденье меня и согнуло, </a:t>
            </a:r>
            <a:endParaRPr lang="ru-RU" sz="20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2000" dirty="0" smtClean="0">
                <a:latin typeface="Monotype Corsiva" pitchFamily="66" charset="0"/>
              </a:rPr>
              <a:t>И </a:t>
            </a:r>
            <a:r>
              <a:rPr lang="ru-RU" sz="2000" dirty="0" smtClean="0">
                <a:latin typeface="Monotype Corsiva" pitchFamily="66" charset="0"/>
              </a:rPr>
              <a:t>сломало, </a:t>
            </a:r>
            <a:endParaRPr lang="ru-RU" sz="20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2000" dirty="0" smtClean="0">
                <a:latin typeface="Monotype Corsiva" pitchFamily="66" charset="0"/>
              </a:rPr>
              <a:t>Но </a:t>
            </a:r>
            <a:r>
              <a:rPr lang="ru-RU" sz="2000" dirty="0" smtClean="0">
                <a:latin typeface="Monotype Corsiva" pitchFamily="66" charset="0"/>
              </a:rPr>
              <a:t>торчат мои острые скулы </a:t>
            </a:r>
            <a:endParaRPr lang="ru-RU" sz="20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2000" dirty="0" smtClean="0">
                <a:latin typeface="Monotype Corsiva" pitchFamily="66" charset="0"/>
              </a:rPr>
              <a:t>Из </a:t>
            </a:r>
            <a:r>
              <a:rPr lang="ru-RU" sz="2000" dirty="0" smtClean="0">
                <a:latin typeface="Monotype Corsiva" pitchFamily="66" charset="0"/>
              </a:rPr>
              <a:t>металла! </a:t>
            </a:r>
            <a:endParaRPr lang="ru-RU" sz="20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2000" dirty="0" smtClean="0">
                <a:latin typeface="Monotype Corsiva" pitchFamily="66" charset="0"/>
              </a:rPr>
              <a:t>Не </a:t>
            </a:r>
            <a:r>
              <a:rPr lang="ru-RU" sz="2000" dirty="0" smtClean="0">
                <a:latin typeface="Monotype Corsiva" pitchFamily="66" charset="0"/>
              </a:rPr>
              <a:t>сумел я, как было угодно </a:t>
            </a:r>
            <a:r>
              <a:rPr lang="ru-RU" sz="2000" dirty="0" smtClean="0">
                <a:latin typeface="Monotype Corsiva" pitchFamily="66" charset="0"/>
              </a:rPr>
              <a:t>–</a:t>
            </a:r>
          </a:p>
          <a:p>
            <a:pPr>
              <a:buNone/>
            </a:pP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smtClean="0">
                <a:latin typeface="Monotype Corsiva" pitchFamily="66" charset="0"/>
              </a:rPr>
              <a:t>Шито-крыто</a:t>
            </a:r>
            <a:r>
              <a:rPr lang="ru-RU" sz="2000" dirty="0" smtClean="0">
                <a:latin typeface="Monotype Corsiva" pitchFamily="66" charset="0"/>
              </a:rPr>
              <a:t>.</a:t>
            </a:r>
          </a:p>
          <a:p>
            <a:pPr>
              <a:buNone/>
            </a:pP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smtClean="0">
                <a:latin typeface="Monotype Corsiva" pitchFamily="66" charset="0"/>
              </a:rPr>
              <a:t>Я, напротив,- ушел всенародно </a:t>
            </a:r>
            <a:endParaRPr lang="ru-RU" sz="20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2000" dirty="0" smtClean="0">
                <a:latin typeface="Monotype Corsiva" pitchFamily="66" charset="0"/>
              </a:rPr>
              <a:t>Из </a:t>
            </a:r>
            <a:r>
              <a:rPr lang="ru-RU" sz="2000" dirty="0" smtClean="0">
                <a:latin typeface="Monotype Corsiva" pitchFamily="66" charset="0"/>
              </a:rPr>
              <a:t>гранита</a:t>
            </a:r>
            <a:r>
              <a:rPr lang="ru-RU" sz="1800" dirty="0" smtClean="0">
                <a:latin typeface="Monotype Corsiva" pitchFamily="66" charset="0"/>
              </a:rPr>
              <a:t>.</a:t>
            </a:r>
            <a:endParaRPr lang="ru-RU" sz="1800" dirty="0">
              <a:latin typeface="Monotype Corsiva" pitchFamily="66" charset="0"/>
            </a:endParaRPr>
          </a:p>
        </p:txBody>
      </p:sp>
      <p:pic>
        <p:nvPicPr>
          <p:cNvPr id="4" name="Рисунок 3" descr="Памятник высоцкому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4" y="2786058"/>
            <a:ext cx="5786445" cy="4071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357166"/>
            <a:ext cx="657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643306" y="5214950"/>
            <a:ext cx="52864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Мне меньше полувека - сорок с лишним,</a:t>
            </a:r>
          </a:p>
          <a:p>
            <a:r>
              <a:rPr lang="ru-RU" sz="2000" dirty="0" smtClean="0">
                <a:latin typeface="Monotype Corsiva" pitchFamily="66" charset="0"/>
              </a:rPr>
              <a:t> Я жив, двенадцать лет тобой и Господом храним. </a:t>
            </a:r>
          </a:p>
          <a:p>
            <a:r>
              <a:rPr lang="ru-RU" sz="2000" dirty="0" smtClean="0">
                <a:latin typeface="Monotype Corsiva" pitchFamily="66" charset="0"/>
              </a:rPr>
              <a:t>Мне есть что спеть, представ перед Всевышним, </a:t>
            </a:r>
          </a:p>
          <a:p>
            <a:r>
              <a:rPr lang="ru-RU" sz="2000" dirty="0" smtClean="0">
                <a:latin typeface="Monotype Corsiva" pitchFamily="66" charset="0"/>
              </a:rPr>
              <a:t>Мне есть чем оправдаться перед Ним.</a:t>
            </a:r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9" name="Рисунок 8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86388" cy="5286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релое фот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8" y="1500174"/>
            <a:ext cx="8572522" cy="53578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8596" y="285728"/>
            <a:ext cx="81439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Я не люблю уверенности сытой, </a:t>
            </a:r>
          </a:p>
          <a:p>
            <a:r>
              <a:rPr lang="ru-RU" dirty="0" smtClean="0">
                <a:latin typeface="Monotype Corsiva" pitchFamily="66" charset="0"/>
              </a:rPr>
              <a:t>Уж лучше пусть откажут тормоза! </a:t>
            </a:r>
          </a:p>
          <a:p>
            <a:r>
              <a:rPr lang="ru-RU" dirty="0" smtClean="0">
                <a:latin typeface="Monotype Corsiva" pitchFamily="66" charset="0"/>
              </a:rPr>
              <a:t>Досадно мне, что слово "честь" забыто, </a:t>
            </a:r>
          </a:p>
          <a:p>
            <a:r>
              <a:rPr lang="ru-RU" dirty="0" smtClean="0">
                <a:latin typeface="Monotype Corsiva" pitchFamily="66" charset="0"/>
              </a:rPr>
              <a:t>И что в чести наветы за глаза.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2910" y="1357298"/>
            <a:ext cx="6786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Все жили вровень, скромно так: система коридорная, </a:t>
            </a:r>
          </a:p>
          <a:p>
            <a:r>
              <a:rPr lang="ru-RU" dirty="0" smtClean="0">
                <a:latin typeface="Monotype Corsiva" pitchFamily="66" charset="0"/>
              </a:rPr>
              <a:t>На тридцать восемь комнаток всего одна уборная. </a:t>
            </a:r>
          </a:p>
          <a:p>
            <a:r>
              <a:rPr lang="ru-RU" dirty="0" smtClean="0">
                <a:latin typeface="Monotype Corsiva" pitchFamily="66" charset="0"/>
              </a:rPr>
              <a:t>Здесь зуб на зуб не попадал, не грела </a:t>
            </a:r>
            <a:r>
              <a:rPr lang="ru-RU" dirty="0" err="1" smtClean="0">
                <a:latin typeface="Monotype Corsiva" pitchFamily="66" charset="0"/>
              </a:rPr>
              <a:t>телогреечка</a:t>
            </a:r>
            <a:r>
              <a:rPr lang="ru-RU" dirty="0" smtClean="0">
                <a:latin typeface="Monotype Corsiva" pitchFamily="66" charset="0"/>
              </a:rPr>
              <a:t>. </a:t>
            </a:r>
          </a:p>
          <a:p>
            <a:r>
              <a:rPr lang="ru-RU" dirty="0" smtClean="0">
                <a:latin typeface="Monotype Corsiva" pitchFamily="66" charset="0"/>
              </a:rPr>
              <a:t>Здесь я доподлинно узнал, почем она, копеечка.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6" name="Picture 2" descr="C:\Documents and Settings\Анжела Владимировна\Рабочий стол\Высоцкий\1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876"/>
            <a:ext cx="3714776" cy="2928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 descr="C:\Documents and Settings\Анжела Владимировна\Рабочий стол\Высоцкий\257652838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6964268" y="357166"/>
            <a:ext cx="2179732" cy="4964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3614734" cy="19716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Monotype Corsiva" pitchFamily="66" charset="0"/>
              </a:rPr>
              <a:t>Помнишь ли, товарищ, этот дом,</a:t>
            </a:r>
          </a:p>
          <a:p>
            <a:pPr>
              <a:buNone/>
            </a:pPr>
            <a:r>
              <a:rPr lang="ru-RU" sz="1800" dirty="0" smtClean="0">
                <a:latin typeface="Monotype Corsiva" pitchFamily="66" charset="0"/>
              </a:rPr>
              <a:t> Нет, не забываешь ты о нём. </a:t>
            </a:r>
          </a:p>
          <a:p>
            <a:pPr>
              <a:buNone/>
            </a:pPr>
            <a:r>
              <a:rPr lang="ru-RU" sz="1800" dirty="0" smtClean="0">
                <a:latin typeface="Monotype Corsiva" pitchFamily="66" charset="0"/>
              </a:rPr>
              <a:t>Я скажу, что тот полжизни потерял, </a:t>
            </a:r>
          </a:p>
          <a:p>
            <a:pPr>
              <a:buNone/>
            </a:pPr>
            <a:r>
              <a:rPr lang="ru-RU" sz="1800" dirty="0" smtClean="0">
                <a:latin typeface="Monotype Corsiva" pitchFamily="66" charset="0"/>
              </a:rPr>
              <a:t>Кто в Большом Каретном не бывал… </a:t>
            </a:r>
            <a:endParaRPr lang="ru-RU" sz="1800" dirty="0">
              <a:latin typeface="Monotype Corsiva" pitchFamily="66" charset="0"/>
            </a:endParaRPr>
          </a:p>
        </p:txBody>
      </p:sp>
      <p:pic>
        <p:nvPicPr>
          <p:cNvPr id="4" name="Рисунок 3" descr="10 класс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30" y="1812846"/>
            <a:ext cx="4643470" cy="5045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ха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72364" y="0"/>
            <a:ext cx="3771636" cy="4525963"/>
          </a:xfrm>
        </p:spPr>
      </p:pic>
      <p:sp>
        <p:nvSpPr>
          <p:cNvPr id="5" name="TextBox 4"/>
          <p:cNvSpPr txBox="1"/>
          <p:nvPr/>
        </p:nvSpPr>
        <p:spPr>
          <a:xfrm>
            <a:off x="571472" y="928670"/>
            <a:ext cx="44291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"Таганка", славься! Смейся! Плачь! Кричи! Живи и в наслажденье, и в страданье.</a:t>
            </a:r>
          </a:p>
          <a:p>
            <a:r>
              <a:rPr lang="ru-RU" dirty="0" smtClean="0">
                <a:latin typeface="Monotype Corsiva" pitchFamily="66" charset="0"/>
              </a:rPr>
              <a:t> И пусть ложатся наши кирпичи </a:t>
            </a:r>
          </a:p>
          <a:p>
            <a:r>
              <a:rPr lang="ru-RU" dirty="0" smtClean="0">
                <a:latin typeface="Monotype Corsiva" pitchFamily="66" charset="0"/>
              </a:rPr>
              <a:t>Краеугольным камнем в новом зданье.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6" name="Рисунок 5" descr="юный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91736"/>
            <a:ext cx="3857652" cy="416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2066" y="2928934"/>
            <a:ext cx="4429156" cy="2214578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3800" dirty="0" smtClean="0">
                <a:latin typeface="Monotype Corsiva" pitchFamily="66" charset="0"/>
              </a:rPr>
              <a:t>Правда смеялась, когда в неё камни бросали:</a:t>
            </a:r>
          </a:p>
          <a:p>
            <a:pPr>
              <a:buNone/>
            </a:pPr>
            <a:r>
              <a:rPr lang="ru-RU" sz="3800" dirty="0" smtClean="0">
                <a:latin typeface="Monotype Corsiva" pitchFamily="66" charset="0"/>
              </a:rPr>
              <a:t>«Ложь это всё, и на Лжи одеянье моё..." </a:t>
            </a:r>
          </a:p>
          <a:p>
            <a:pPr>
              <a:buNone/>
            </a:pPr>
            <a:r>
              <a:rPr lang="ru-RU" sz="3800" dirty="0" smtClean="0">
                <a:latin typeface="Monotype Corsiva" pitchFamily="66" charset="0"/>
              </a:rPr>
              <a:t>Двое блаженных калек протокол составляли </a:t>
            </a:r>
          </a:p>
          <a:p>
            <a:pPr>
              <a:buNone/>
            </a:pPr>
            <a:r>
              <a:rPr lang="ru-RU" sz="3800" dirty="0" smtClean="0">
                <a:latin typeface="Monotype Corsiva" pitchFamily="66" charset="0"/>
              </a:rPr>
              <a:t>И обзывали дурными словами её.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окуджав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75421"/>
            <a:ext cx="4643438" cy="3482579"/>
          </a:xfrm>
          <a:prstGeom prst="rect">
            <a:avLst/>
          </a:prstGeom>
        </p:spPr>
      </p:pic>
      <p:pic>
        <p:nvPicPr>
          <p:cNvPr id="6" name="Рисунок 5" descr="с гитарой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8" y="0"/>
            <a:ext cx="4952992" cy="27860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71604" y="3000372"/>
            <a:ext cx="2857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Impact" pitchFamily="34" charset="0"/>
              </a:rPr>
              <a:t>Булат Окуджава</a:t>
            </a:r>
            <a:endParaRPr lang="ru-RU" dirty="0"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428736"/>
            <a:ext cx="3328982" cy="147161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>
                <a:latin typeface="Monotype Corsiva" pitchFamily="66" charset="0"/>
              </a:rPr>
              <a:t>Ни славы, и ни коровы,</a:t>
            </a:r>
          </a:p>
          <a:p>
            <a:pPr>
              <a:buNone/>
            </a:pPr>
            <a:r>
              <a:rPr lang="ru-RU" sz="2000" dirty="0" smtClean="0">
                <a:latin typeface="Monotype Corsiva" pitchFamily="66" charset="0"/>
              </a:rPr>
              <a:t>Ни тяжкой короны земной –</a:t>
            </a:r>
          </a:p>
          <a:p>
            <a:pPr>
              <a:buNone/>
            </a:pPr>
            <a:r>
              <a:rPr lang="ru-RU" sz="2000" dirty="0" smtClean="0">
                <a:latin typeface="Monotype Corsiva" pitchFamily="66" charset="0"/>
              </a:rPr>
              <a:t>Пошли мне, Господь, второго,</a:t>
            </a:r>
          </a:p>
          <a:p>
            <a:pPr>
              <a:buNone/>
            </a:pPr>
            <a:r>
              <a:rPr lang="ru-RU" sz="2000" dirty="0" smtClean="0">
                <a:latin typeface="Monotype Corsiva" pitchFamily="66" charset="0"/>
              </a:rPr>
              <a:t>Чтоб вытянул петь со мной.</a:t>
            </a:r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4" name="Рисунок 3" descr="друзь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0" y="-714404"/>
            <a:ext cx="4286250" cy="4762500"/>
          </a:xfrm>
          <a:prstGeom prst="rect">
            <a:avLst/>
          </a:prstGeom>
        </p:spPr>
      </p:pic>
      <p:pic>
        <p:nvPicPr>
          <p:cNvPr id="5" name="Рисунок 4" descr="друзья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71876"/>
            <a:ext cx="5229223" cy="3286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85729"/>
            <a:ext cx="4286280" cy="16430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Monotype Corsiva" pitchFamily="66" charset="0"/>
              </a:rPr>
              <a:t>Я Гамлет, я насилье презирал,</a:t>
            </a:r>
          </a:p>
          <a:p>
            <a:pPr>
              <a:buNone/>
            </a:pPr>
            <a:r>
              <a:rPr lang="ru-RU" sz="2000" dirty="0" smtClean="0">
                <a:latin typeface="Monotype Corsiva" pitchFamily="66" charset="0"/>
              </a:rPr>
              <a:t>Я наплевал на Датскую корону,—</a:t>
            </a:r>
          </a:p>
          <a:p>
            <a:pPr>
              <a:buNone/>
            </a:pPr>
            <a:r>
              <a:rPr lang="ru-RU" sz="2000" dirty="0" smtClean="0">
                <a:latin typeface="Monotype Corsiva" pitchFamily="66" charset="0"/>
              </a:rPr>
              <a:t>Но в их глазах — за трон я глотку рвал</a:t>
            </a:r>
          </a:p>
          <a:p>
            <a:pPr>
              <a:buNone/>
            </a:pPr>
            <a:r>
              <a:rPr lang="ru-RU" sz="2000" dirty="0" smtClean="0">
                <a:latin typeface="Monotype Corsiva" pitchFamily="66" charset="0"/>
              </a:rPr>
              <a:t>И убивал соперника по трону.</a:t>
            </a:r>
            <a:endParaRPr lang="ru-RU" sz="900" dirty="0" smtClean="0"/>
          </a:p>
        </p:txBody>
      </p:sp>
      <p:pic>
        <p:nvPicPr>
          <p:cNvPr id="4" name="Рисунок 3" descr="Гамлет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197" y="1928802"/>
            <a:ext cx="7182803" cy="4929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305</Words>
  <PresentationFormat>Экран (4:3)</PresentationFormat>
  <Paragraphs>50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Владимир Высоцкий 80-летию со дня рождения посвящается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Саранин Александр Юрьевич</dc:creator>
  <cp:lastModifiedBy>василина</cp:lastModifiedBy>
  <cp:revision>34</cp:revision>
  <dcterms:created xsi:type="dcterms:W3CDTF">2018-02-07T08:28:37Z</dcterms:created>
  <dcterms:modified xsi:type="dcterms:W3CDTF">2018-02-08T16:54:49Z</dcterms:modified>
</cp:coreProperties>
</file>